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080625" cy="7559675" type="screen4x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92" y="-114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3" name="2 Marcador de fecha"/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4" name="3 Marcador de pie de página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5" name="4 Marcador de número de diapositiva"/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1A2F93C5-338F-49CE-B0A1-1683BA43CA97}" type="slidenum">
              <a:t>‹Nº›</a:t>
            </a:fld>
            <a:endParaRPr lang="es-ES" sz="14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39038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4" name="3 Marcador de encabezado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4 Marcador de fecha"/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5 Marcador de pie de página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6 Marcador de número de diapositiva"/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9DAE9240-6B2F-46AD-8FE6-0AED64C9A30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3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s-ES" sz="2000" b="0" i="0" u="none" strike="noStrike" kern="1200">
        <a:ln>
          <a:noFill/>
        </a:ln>
        <a:latin typeface="Arial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42B0B83-C447-4861-B1BF-0266251CE45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2796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F7462B-B866-4BEA-8C7F-07FF5C4D000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8525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9177C1A-CC34-4767-9D22-F2E3682A9B9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3902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14913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4AF8A23-1DBC-4311-806D-2759125D950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4337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F04541-3A59-4FFF-B42B-2B2888F3FA2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110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AC9C036-1F9F-4A6C-B0CD-B1A371DDD94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4516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0E53C93-8A0A-4732-B589-497920B2908D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6234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26B5C27-9D16-4023-B0E4-955DEE7600A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677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DCEC85-EE00-4AD9-949A-884233527DA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557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F9FCD0-1FF9-4A3A-A828-4104AC993CB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565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A29F470-ACDA-4968-8FEE-485D9392D19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090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D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s-ES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88700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BB2988BE-C827-4C34-B658-872C73C12DE8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s-ES" sz="4400" b="0" i="0" u="none" strike="noStrike" kern="1200">
          <a:ln>
            <a:noFill/>
          </a:ln>
          <a:latin typeface="Arial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es-ES" sz="3200" b="0" i="0" u="none" strike="noStrike" kern="1200">
          <a:ln>
            <a:noFill/>
          </a:ln>
          <a:latin typeface="Arial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26887" y="958680"/>
            <a:ext cx="4946267" cy="13377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4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¿De dónde viene</a:t>
            </a:r>
            <a:br>
              <a:rPr lang="es-ES" sz="4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s-ES" sz="4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 a dónde va...?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840000" y="3024000"/>
            <a:ext cx="1859039" cy="3311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925146" y="959040"/>
            <a:ext cx="6774588" cy="7143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4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¿...mi lata de refresco?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97004" y="612000"/>
            <a:ext cx="9119396" cy="58960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32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...y tantos otros productos de aluminio</a:t>
            </a: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104000" y="2023559"/>
            <a:ext cx="5559480" cy="5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576000" y="1734840"/>
            <a:ext cx="1410480" cy="3675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dirty="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Envases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76000" y="2275200"/>
            <a:ext cx="2683212" cy="37140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dirty="0">
                <a:ln>
                  <a:noFill/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- Papel de aluminio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76000" y="2815200"/>
            <a:ext cx="3157200" cy="3675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Aparatos electrónicos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76000" y="3355560"/>
            <a:ext cx="2036879" cy="3675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Construcción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76000" y="3895560"/>
            <a:ext cx="1899720" cy="3675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Automoción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2" build="p"/>
      <p:bldP spid="6" grpId="3" build="p"/>
      <p:bldP spid="7" grpId="4" build="p"/>
      <p:bldP spid="8" grpId="5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3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3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84840" y="777239"/>
            <a:ext cx="5584680" cy="20307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dirty="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Cuidado medioambiental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1" i="0" u="none" strike="noStrike" kern="1200" dirty="0">
              <a:ln>
                <a:noFill/>
              </a:ln>
              <a:latin typeface="Verdana" pitchFamily="34"/>
              <a:ea typeface="WenQuanYi Micro Hei" pitchFamily="2"/>
              <a:cs typeface="Lohit Hindi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dirty="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Condiciones laborales justas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1" i="0" u="none" strike="noStrike" kern="1200" dirty="0">
              <a:ln>
                <a:noFill/>
              </a:ln>
              <a:latin typeface="Verdana" pitchFamily="34"/>
              <a:ea typeface="WenQuanYi Micro Hei" pitchFamily="2"/>
              <a:cs typeface="Lohit Hindi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dirty="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Atención a las poblaciones locales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1" i="0" u="none" strike="noStrike" kern="1200" dirty="0">
              <a:ln>
                <a:noFill/>
              </a:ln>
              <a:latin typeface="Verdana" pitchFamily="34"/>
              <a:ea typeface="WenQuanYi Micro Hei" pitchFamily="2"/>
              <a:cs typeface="Lohit Hindi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dirty="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Marco legal y fiscal transparente y fiable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360383" y="1108617"/>
            <a:ext cx="7992000" cy="7027383"/>
            <a:chOff x="360383" y="1108617"/>
            <a:chExt cx="7992000" cy="7027383"/>
          </a:xfrm>
        </p:grpSpPr>
        <p:pic>
          <p:nvPicPr>
            <p:cNvPr id="4" name="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 rot="13800">
              <a:off x="360383" y="1108617"/>
              <a:ext cx="7992000" cy="5891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4 CuadroTexto"/>
            <p:cNvSpPr txBox="1"/>
            <p:nvPr/>
          </p:nvSpPr>
          <p:spPr>
            <a:xfrm>
              <a:off x="2592000" y="4723200"/>
              <a:ext cx="3673800" cy="34128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s-ES" sz="2400" b="1" i="0" u="none" strike="noStrike" kern="1200">
                  <a:ln>
                    <a:noFill/>
                  </a:ln>
                  <a:solidFill>
                    <a:srgbClr val="FFFF99"/>
                  </a:solidFill>
                  <a:latin typeface="Verdana" pitchFamily="34"/>
                  <a:ea typeface="WenQuanYi Micro Hei" pitchFamily="2"/>
                  <a:cs typeface="Lohit Hindi" pitchFamily="2"/>
                </a:rPr>
                <a:t>B A U X I L A N D I A</a:t>
              </a:r>
            </a:p>
          </p:txBody>
        </p:sp>
      </p:grpSp>
      <p:sp>
        <p:nvSpPr>
          <p:cNvPr id="6" name="5 CuadroTexto"/>
          <p:cNvSpPr txBox="1"/>
          <p:nvPr/>
        </p:nvSpPr>
        <p:spPr>
          <a:xfrm>
            <a:off x="792000" y="720000"/>
            <a:ext cx="5691600" cy="460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1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/>
                <a:ea typeface="WenQuanYi Micro Hei" pitchFamily="2"/>
                <a:cs typeface="Lohit Hindi" pitchFamily="2"/>
              </a:rPr>
              <a:t>Érase una vez un país llamado...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>
                                      <p:txEl>
                                        <p:pRg st="0" end="0"/>
                                      </p:txEl>
                                    </p:spTgt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-18000" y="709920"/>
            <a:ext cx="10098000" cy="6731280"/>
            <a:chOff x="-18000" y="709920"/>
            <a:chExt cx="10098000" cy="6731280"/>
          </a:xfrm>
        </p:grpSpPr>
        <p:pic>
          <p:nvPicPr>
            <p:cNvPr id="3" name="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-18000" y="709920"/>
              <a:ext cx="10098000" cy="62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"/>
            <p:cNvPicPr>
              <a:picLocks noChangeAspect="1"/>
            </p:cNvPicPr>
            <p:nvPr/>
          </p:nvPicPr>
          <p:blipFill>
            <a:blip r:embed="rId4">
              <a:lum/>
              <a:alphaModFix/>
            </a:blip>
            <a:srcRect/>
            <a:stretch>
              <a:fillRect/>
            </a:stretch>
          </p:blipFill>
          <p:spPr>
            <a:xfrm>
              <a:off x="1152000" y="5256000"/>
              <a:ext cx="2093039" cy="2185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rot="10788000">
            <a:off x="1572302" y="788328"/>
            <a:ext cx="7992000" cy="58913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 rot="10798200">
            <a:off x="3682666" y="2522042"/>
            <a:ext cx="3673800" cy="5129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none" strike="noStrike" kern="1200">
                <a:ln>
                  <a:noFill/>
                </a:ln>
                <a:solidFill>
                  <a:srgbClr val="FFFF99"/>
                </a:solidFill>
                <a:latin typeface="Verdana" pitchFamily="34"/>
                <a:ea typeface="WenQuanYi Micro Hei" pitchFamily="2"/>
                <a:cs typeface="Lohit Hindi" pitchFamily="2"/>
              </a:rPr>
              <a:t>B A U X I L A N D I A</a:t>
            </a:r>
          </a:p>
        </p:txBody>
      </p:sp>
      <p:grpSp>
        <p:nvGrpSpPr>
          <p:cNvPr id="7" name="6 Grupo"/>
          <p:cNvGrpSpPr/>
          <p:nvPr/>
        </p:nvGrpSpPr>
        <p:grpSpPr>
          <a:xfrm>
            <a:off x="-18000" y="709920"/>
            <a:ext cx="10098000" cy="6731280"/>
            <a:chOff x="-18000" y="709920"/>
            <a:chExt cx="10098000" cy="6731280"/>
          </a:xfrm>
        </p:grpSpPr>
        <p:pic>
          <p:nvPicPr>
            <p:cNvPr id="8" name="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-18000" y="709920"/>
              <a:ext cx="10098000" cy="62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"/>
            <p:cNvPicPr>
              <a:picLocks noChangeAspect="1"/>
            </p:cNvPicPr>
            <p:nvPr/>
          </p:nvPicPr>
          <p:blipFill>
            <a:blip r:embed="rId4">
              <a:lum/>
              <a:alphaModFix/>
            </a:blip>
            <a:srcRect/>
            <a:stretch>
              <a:fillRect/>
            </a:stretch>
          </p:blipFill>
          <p:spPr>
            <a:xfrm>
              <a:off x="1152000" y="5256000"/>
              <a:ext cx="2093039" cy="2185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set>
                                <p:cBhvr>
                                  <p:cTn id="1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>
                                      <p:txEl>
                                        <p:pRg st="0" end="0"/>
                                      </p:txEl>
                                    </p:spTgt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720000" y="1007999"/>
            <a:ext cx="5868360" cy="20307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¿Cuidado medioambiental?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1" i="0" u="none" strike="noStrike" kern="1200">
              <a:ln>
                <a:noFill/>
              </a:ln>
              <a:latin typeface="Verdana" pitchFamily="34"/>
              <a:ea typeface="WenQuanYi Micro Hei" pitchFamily="2"/>
              <a:cs typeface="Lohit Hindi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¿Condiciones laborales justas?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1" i="0" u="none" strike="noStrike" kern="1200">
              <a:ln>
                <a:noFill/>
              </a:ln>
              <a:latin typeface="Verdana" pitchFamily="34"/>
              <a:ea typeface="WenQuanYi Micro Hei" pitchFamily="2"/>
              <a:cs typeface="Lohit Hindi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¿Atención a las poblaciones locales?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1" i="0" u="none" strike="noStrike" kern="1200">
              <a:ln>
                <a:noFill/>
              </a:ln>
              <a:latin typeface="Verdana" pitchFamily="34"/>
              <a:ea typeface="WenQuanYi Micro Hei" pitchFamily="2"/>
              <a:cs typeface="Lohit Hindi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¿Marco legal y fiscal transparente y fiable?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000" y="503999"/>
            <a:ext cx="9289080" cy="460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I</a:t>
            </a: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niciativa por la </a:t>
            </a:r>
            <a:r>
              <a:rPr lang="es-ES" sz="24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T</a:t>
            </a: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ransparencia en las </a:t>
            </a:r>
            <a:r>
              <a:rPr lang="es-ES" sz="24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I</a:t>
            </a: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ndustrias </a:t>
            </a:r>
            <a:r>
              <a:rPr lang="es-ES" sz="24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E</a:t>
            </a:r>
            <a:r>
              <a:rPr lang="es-ES" sz="18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xtractivas </a:t>
            </a:r>
            <a:r>
              <a:rPr lang="es-ES" sz="24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(ITIE)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792000" y="1443600"/>
            <a:ext cx="7648109" cy="5581080"/>
            <a:chOff x="792000" y="1443600"/>
            <a:chExt cx="7648109" cy="5581080"/>
          </a:xfrm>
        </p:grpSpPr>
        <p:pic>
          <p:nvPicPr>
            <p:cNvPr id="4" name="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792000" y="3456000"/>
              <a:ext cx="6063840" cy="35686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"/>
            <p:cNvPicPr>
              <a:picLocks noChangeAspect="1"/>
            </p:cNvPicPr>
            <p:nvPr/>
          </p:nvPicPr>
          <p:blipFill>
            <a:blip r:embed="rId4">
              <a:lum/>
              <a:alphaModFix/>
            </a:blip>
            <a:srcRect/>
            <a:stretch>
              <a:fillRect/>
            </a:stretch>
          </p:blipFill>
          <p:spPr>
            <a:xfrm>
              <a:off x="1944000" y="1443600"/>
              <a:ext cx="1864800" cy="294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"/>
            <p:cNvPicPr>
              <a:picLocks noChangeAspect="1"/>
            </p:cNvPicPr>
            <p:nvPr/>
          </p:nvPicPr>
          <p:blipFill>
            <a:blip r:embed="rId5">
              <a:lum/>
              <a:alphaModFix/>
            </a:blip>
            <a:srcRect/>
            <a:stretch>
              <a:fillRect/>
            </a:stretch>
          </p:blipFill>
          <p:spPr>
            <a:xfrm rot="8400">
              <a:off x="6267509" y="2379730"/>
              <a:ext cx="2172600" cy="3017520"/>
            </a:xfrm>
            <a:prstGeom prst="rect">
              <a:avLst/>
            </a:prstGeom>
            <a:noFill/>
            <a:ln w="18000">
              <a:solidFill>
                <a:srgbClr val="000000"/>
              </a:solidFill>
              <a:prstDash val="solid"/>
            </a:ln>
          </p:spPr>
        </p:pic>
      </p:grpSp>
      <p:sp>
        <p:nvSpPr>
          <p:cNvPr id="7" name="6 CuadroTexto"/>
          <p:cNvSpPr txBox="1"/>
          <p:nvPr/>
        </p:nvSpPr>
        <p:spPr>
          <a:xfrm>
            <a:off x="8042040" y="1021679"/>
            <a:ext cx="153396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1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rPr>
              <a:t>www.eiti.org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840000" y="3024000"/>
            <a:ext cx="1859039" cy="331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2 Grupo"/>
          <p:cNvGrpSpPr/>
          <p:nvPr/>
        </p:nvGrpSpPr>
        <p:grpSpPr>
          <a:xfrm>
            <a:off x="5718994" y="3960000"/>
            <a:ext cx="3929005" cy="1587058"/>
            <a:chOff x="5718994" y="3960000"/>
            <a:chExt cx="3929005" cy="1587058"/>
          </a:xfrm>
        </p:grpSpPr>
        <p:sp>
          <p:nvSpPr>
            <p:cNvPr id="4" name="3 CuadroTexto"/>
            <p:cNvSpPr txBox="1"/>
            <p:nvPr/>
          </p:nvSpPr>
          <p:spPr>
            <a:xfrm>
              <a:off x="8706994" y="3960000"/>
              <a:ext cx="941005" cy="158705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s-ES" sz="9600" b="1" i="0" u="none" strike="noStrike" kern="1200" dirty="0">
                  <a:ln>
                    <a:noFill/>
                  </a:ln>
                  <a:latin typeface="Verdana" pitchFamily="34" charset="0"/>
                  <a:ea typeface="Verdana" pitchFamily="34" charset="0"/>
                  <a:cs typeface="Verdana" pitchFamily="34" charset="0"/>
                </a:rPr>
                <a:t>?</a:t>
              </a: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5718994" y="3960000"/>
              <a:ext cx="941005" cy="158705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s-ES" sz="9600" b="1" i="0" u="none" strike="noStrike" kern="1200" dirty="0">
                  <a:ln>
                    <a:noFill/>
                  </a:ln>
                  <a:latin typeface="Verdana" pitchFamily="34" charset="0"/>
                  <a:ea typeface="Verdana" pitchFamily="34" charset="0"/>
                  <a:cs typeface="Verdana" pitchFamily="34" charset="0"/>
                </a:rPr>
                <a:t>¿</a:t>
              </a:r>
            </a:p>
          </p:txBody>
        </p:sp>
      </p:grpSp>
      <p:sp>
        <p:nvSpPr>
          <p:cNvPr id="6" name="5 CuadroTexto"/>
          <p:cNvSpPr txBox="1"/>
          <p:nvPr/>
        </p:nvSpPr>
        <p:spPr>
          <a:xfrm>
            <a:off x="1152000" y="1080000"/>
            <a:ext cx="1793160" cy="460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Reciclar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52360" y="1835999"/>
            <a:ext cx="1735199" cy="460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none" strike="noStrike" kern="1200" dirty="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Reducir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152360" y="2592000"/>
            <a:ext cx="2040119" cy="460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none" strike="noStrike" kern="1200">
                <a:ln>
                  <a:noFill/>
                </a:ln>
                <a:latin typeface="Verdana" pitchFamily="34"/>
                <a:ea typeface="WenQuanYi Micro Hei" pitchFamily="2"/>
                <a:cs typeface="Lohit Hindi" pitchFamily="2"/>
              </a:rPr>
              <a:t>- Repensar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1" build="p"/>
      <p:bldP spid="8" grpId="2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208520" y="1584000"/>
            <a:ext cx="7724562" cy="5976000"/>
            <a:chOff x="1208520" y="1584000"/>
            <a:chExt cx="7724562" cy="5976000"/>
          </a:xfrm>
        </p:grpSpPr>
        <p:sp>
          <p:nvSpPr>
            <p:cNvPr id="3" name="2 CuadroTexto"/>
            <p:cNvSpPr txBox="1"/>
            <p:nvPr/>
          </p:nvSpPr>
          <p:spPr>
            <a:xfrm>
              <a:off x="1352119" y="1584000"/>
              <a:ext cx="7580963" cy="65199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s-ES" sz="3600" b="1" i="0" u="none" strike="noStrike" kern="1200" dirty="0">
                  <a:ln>
                    <a:noFill/>
                  </a:ln>
                  <a:solidFill>
                    <a:srgbClr val="355E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Y tú, ¿a quién se lo cuentas?</a:t>
              </a:r>
            </a:p>
          </p:txBody>
        </p:sp>
        <p:pic>
          <p:nvPicPr>
            <p:cNvPr id="4" name="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1208520" y="3483720"/>
              <a:ext cx="5991480" cy="40762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139</Words>
  <Application>Microsoft Office PowerPoint</Application>
  <PresentationFormat>Presentación en pantalla (4:3)</PresentationFormat>
  <Paragraphs>33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Eizaguirre</dc:creator>
  <cp:lastModifiedBy>hp550</cp:lastModifiedBy>
  <cp:revision>69</cp:revision>
  <dcterms:created xsi:type="dcterms:W3CDTF">2013-11-02T15:55:01Z</dcterms:created>
  <dcterms:modified xsi:type="dcterms:W3CDTF">2014-04-11T15:46:11Z</dcterms:modified>
</cp:coreProperties>
</file>